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636" y="7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2943F0-5C0C-4941-93CE-2C5632F9A7B5}" type="datetimeFigureOut">
              <a:rPr lang="en-US" smtClean="0"/>
              <a:pPr/>
              <a:t>4/24/2011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CDA70E-1BED-4548-9D2E-41BA86D1C9B0}"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AECDA70E-1BED-4548-9D2E-41BA86D1C9B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5334F7F1-988A-4DC3-8726-9061CFDE3EC8}" type="datetimeFigureOut">
              <a:rPr lang="en-US" smtClean="0"/>
              <a:pPr/>
              <a:t>4/24/2011</a:t>
            </a:fld>
            <a:endParaRPr lang="en-U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093D0597-EFC3-4CC0-A59F-DAEF9E242986}"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334F7F1-988A-4DC3-8726-9061CFDE3EC8}" type="datetimeFigureOut">
              <a:rPr lang="en-US" smtClean="0"/>
              <a:pPr/>
              <a:t>4/24/2011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093D0597-EFC3-4CC0-A59F-DAEF9E242986}"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334F7F1-988A-4DC3-8726-9061CFDE3EC8}" type="datetimeFigureOut">
              <a:rPr lang="en-US" smtClean="0"/>
              <a:pPr/>
              <a:t>4/24/2011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093D0597-EFC3-4CC0-A59F-DAEF9E242986}"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334F7F1-988A-4DC3-8726-9061CFDE3EC8}" type="datetimeFigureOut">
              <a:rPr lang="en-US" smtClean="0"/>
              <a:pPr/>
              <a:t>4/24/2011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093D0597-EFC3-4CC0-A59F-DAEF9E242986}" type="slidenum">
              <a:rPr lang="en-US" smtClean="0"/>
              <a:pPr/>
              <a:t>‹Nº›</a:t>
            </a:fld>
            <a:endParaRPr lang="en-U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334F7F1-988A-4DC3-8726-9061CFDE3EC8}" type="datetimeFigureOut">
              <a:rPr lang="en-US" smtClean="0"/>
              <a:pPr/>
              <a:t>4/24/2011</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093D0597-EFC3-4CC0-A59F-DAEF9E242986}" type="slidenum">
              <a:rPr lang="en-US" smtClean="0"/>
              <a:pPr/>
              <a:t>‹Nº›</a:t>
            </a:fld>
            <a:endParaRPr lang="en-U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334F7F1-988A-4DC3-8726-9061CFDE3EC8}" type="datetimeFigureOut">
              <a:rPr lang="en-US" smtClean="0"/>
              <a:pPr/>
              <a:t>4/24/2011</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093D0597-EFC3-4CC0-A59F-DAEF9E242986}" type="slidenum">
              <a:rPr lang="en-US" smtClean="0"/>
              <a:pPr/>
              <a:t>‹Nº›</a:t>
            </a:fld>
            <a:endParaRPr lang="en-U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334F7F1-988A-4DC3-8726-9061CFDE3EC8}" type="datetimeFigureOut">
              <a:rPr lang="en-US" smtClean="0"/>
              <a:pPr/>
              <a:t>4/24/2011</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093D0597-EFC3-4CC0-A59F-DAEF9E242986}"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5334F7F1-988A-4DC3-8726-9061CFDE3EC8}" type="datetimeFigureOut">
              <a:rPr lang="en-US" smtClean="0"/>
              <a:pPr/>
              <a:t>4/24/2011</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093D0597-EFC3-4CC0-A59F-DAEF9E242986}" type="slidenum">
              <a:rPr lang="en-US" smtClean="0"/>
              <a:pPr/>
              <a:t>‹Nº›</a:t>
            </a:fld>
            <a:endParaRPr lang="en-U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5334F7F1-988A-4DC3-8726-9061CFDE3EC8}" type="datetimeFigureOut">
              <a:rPr lang="en-US" smtClean="0"/>
              <a:pPr/>
              <a:t>4/24/2011</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093D0597-EFC3-4CC0-A59F-DAEF9E242986}"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5334F7F1-988A-4DC3-8726-9061CFDE3EC8}" type="datetimeFigureOut">
              <a:rPr lang="en-US" smtClean="0"/>
              <a:pPr/>
              <a:t>4/24/2011</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093D0597-EFC3-4CC0-A59F-DAEF9E242986}"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5334F7F1-988A-4DC3-8726-9061CFDE3EC8}" type="datetimeFigureOut">
              <a:rPr lang="en-US" smtClean="0"/>
              <a:pPr/>
              <a:t>4/24/2011</a:t>
            </a:fld>
            <a:endParaRPr lang="en-U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093D0597-EFC3-4CC0-A59F-DAEF9E242986}" type="slidenum">
              <a:rPr lang="en-US" smtClean="0"/>
              <a:pPr/>
              <a:t>‹Nº›</a:t>
            </a:fld>
            <a:endParaRPr lang="en-U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34F7F1-988A-4DC3-8726-9061CFDE3EC8}" type="datetimeFigureOut">
              <a:rPr lang="en-US" smtClean="0"/>
              <a:pPr/>
              <a:t>4/24/2011</a:t>
            </a:fld>
            <a:endParaRPr lang="en-U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3D0597-EFC3-4CC0-A59F-DAEF9E242986}"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14480" y="2714620"/>
            <a:ext cx="5786478" cy="1754326"/>
          </a:xfrm>
          <a:prstGeom prst="rect">
            <a:avLst/>
          </a:prstGeom>
          <a:noFill/>
        </p:spPr>
        <p:txBody>
          <a:bodyPr wrap="square" rtlCol="0">
            <a:spAutoFit/>
          </a:bodyPr>
          <a:lstStyle/>
          <a:p>
            <a:pPr algn="ctr"/>
            <a:r>
              <a:rPr lang="es-MX" sz="3600" dirty="0" smtClean="0">
                <a:latin typeface="Arial Black" pitchFamily="34" charset="0"/>
              </a:rPr>
              <a:t>DESARROLLO DEL </a:t>
            </a:r>
          </a:p>
          <a:p>
            <a:pPr algn="ctr"/>
            <a:r>
              <a:rPr lang="es-MX" sz="3600" dirty="0" smtClean="0">
                <a:latin typeface="Arial Black" pitchFamily="34" charset="0"/>
              </a:rPr>
              <a:t>PROCESO DE EVALUACIÓN</a:t>
            </a:r>
            <a:endParaRPr lang="en-US" sz="3600" dirty="0">
              <a:latin typeface="Arial Black" pitchFamily="34" charset="0"/>
            </a:endParaRPr>
          </a:p>
        </p:txBody>
      </p:sp>
      <p:sp>
        <p:nvSpPr>
          <p:cNvPr id="5" name="4 CuadroTexto"/>
          <p:cNvSpPr txBox="1"/>
          <p:nvPr/>
        </p:nvSpPr>
        <p:spPr>
          <a:xfrm>
            <a:off x="6786578" y="6357958"/>
            <a:ext cx="2186817" cy="369332"/>
          </a:xfrm>
          <a:prstGeom prst="rect">
            <a:avLst/>
          </a:prstGeom>
          <a:noFill/>
        </p:spPr>
        <p:txBody>
          <a:bodyPr wrap="none" rtlCol="0">
            <a:spAutoFit/>
          </a:bodyPr>
          <a:lstStyle/>
          <a:p>
            <a:r>
              <a:rPr lang="es-MX" dirty="0" smtClean="0"/>
              <a:t>Febrero del 2011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Los enfoques teóricos mencionados han dado origen al desarrollo de modelos de evaluación de programas, los cuales integran elementos básicos: con finalidad científica y política, contenido, toma de decisiones, propósitos de la evaluación, rol del evaluador, etc., </a:t>
            </a:r>
            <a:r>
              <a:rPr lang="es-MX" dirty="0" err="1" smtClean="0"/>
              <a:t>Colás</a:t>
            </a:r>
            <a:r>
              <a:rPr lang="es-MX" dirty="0" smtClean="0"/>
              <a:t> B.P. (1999).</a:t>
            </a:r>
          </a:p>
          <a:p>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De acuerdo a otros autores, como Pérez Gómez, A. (1983), los modelos de evaluación se clasifican a partir de su enfoque metodológico en relación a su efecto de la evaluación o en función de su contenido y el efecto de la evaluación. </a:t>
            </a:r>
            <a:r>
              <a:rPr lang="es-MX" dirty="0" err="1" smtClean="0"/>
              <a:t>Stuffleabeam</a:t>
            </a:r>
            <a:r>
              <a:rPr lang="es-MX" dirty="0" smtClean="0"/>
              <a:t>, D.L. y </a:t>
            </a:r>
            <a:r>
              <a:rPr lang="es-MX" dirty="0" err="1" smtClean="0"/>
              <a:t>Shinkfield</a:t>
            </a:r>
            <a:r>
              <a:rPr lang="es-MX" dirty="0" smtClean="0"/>
              <a:t>, A.J. (1987), </a:t>
            </a:r>
            <a:r>
              <a:rPr lang="es-MX" dirty="0" err="1" smtClean="0"/>
              <a:t>Worthen</a:t>
            </a:r>
            <a:r>
              <a:rPr lang="es-MX" dirty="0" smtClean="0"/>
              <a:t>, B.R. y Sanders, J.R. (1987).</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dirty="0" err="1" smtClean="0"/>
              <a:t>Colás</a:t>
            </a:r>
            <a:r>
              <a:rPr lang="es-MX" dirty="0" smtClean="0"/>
              <a:t>, B.P. (1999) propone una clasificación de modelos de evaluación:</a:t>
            </a:r>
          </a:p>
          <a:p>
            <a:pPr marL="624078" indent="-514350">
              <a:buFont typeface="+mj-lt"/>
              <a:buAutoNum type="alphaLcParenR"/>
            </a:pPr>
            <a:r>
              <a:rPr lang="es-MX" dirty="0" smtClean="0"/>
              <a:t>Objetivistas</a:t>
            </a:r>
          </a:p>
          <a:p>
            <a:pPr marL="880110" lvl="1" indent="-514350">
              <a:buFont typeface="+mj-lt"/>
              <a:buAutoNum type="arabicPeriod"/>
            </a:pPr>
            <a:r>
              <a:rPr lang="es-MX" dirty="0" smtClean="0"/>
              <a:t>Evaluación Basada en Objetivos, Tyler (1949)</a:t>
            </a:r>
          </a:p>
          <a:p>
            <a:pPr marL="880110" lvl="1" indent="-514350">
              <a:buFont typeface="+mj-lt"/>
              <a:buAutoNum type="arabicPeriod"/>
            </a:pPr>
            <a:r>
              <a:rPr lang="es-MX" dirty="0" smtClean="0"/>
              <a:t>Planificación Evaluativa, </a:t>
            </a:r>
            <a:r>
              <a:rPr lang="es-MX" dirty="0" err="1" smtClean="0"/>
              <a:t>Cronbach</a:t>
            </a:r>
            <a:r>
              <a:rPr lang="es-MX" dirty="0" smtClean="0"/>
              <a:t> (1948)</a:t>
            </a:r>
          </a:p>
          <a:p>
            <a:pPr marL="880110" lvl="1" indent="-514350">
              <a:buFont typeface="+mj-lt"/>
              <a:buAutoNum type="arabicPeriod"/>
            </a:pPr>
            <a:r>
              <a:rPr lang="es-MX" dirty="0" smtClean="0"/>
              <a:t>C.I.P.P. </a:t>
            </a:r>
            <a:r>
              <a:rPr lang="es-MX" dirty="0" err="1" smtClean="0"/>
              <a:t>Stufflebeam</a:t>
            </a:r>
            <a:r>
              <a:rPr lang="es-MX" dirty="0" smtClean="0"/>
              <a:t> (1987)</a:t>
            </a:r>
          </a:p>
          <a:p>
            <a:pPr marL="880110" lvl="1" indent="-514350">
              <a:buFont typeface="+mj-lt"/>
              <a:buAutoNum type="arabicPeriod"/>
            </a:pPr>
            <a:r>
              <a:rPr lang="es-MX" dirty="0" smtClean="0"/>
              <a:t>Evaluación de acciones formativas. Donald I. </a:t>
            </a:r>
            <a:r>
              <a:rPr lang="es-MX" dirty="0" err="1" smtClean="0"/>
              <a:t>Kirkpatrik</a:t>
            </a:r>
            <a:r>
              <a:rPr lang="es-MX" dirty="0" smtClean="0"/>
              <a:t> (1989)</a:t>
            </a:r>
          </a:p>
          <a:p>
            <a:pPr marL="880110" lvl="1" indent="-514350">
              <a:buFont typeface="+mj-lt"/>
              <a:buAutoNum type="arabicPeriod"/>
            </a:pPr>
            <a:r>
              <a:rPr lang="es-MX" dirty="0" smtClean="0"/>
              <a:t>Sin referencia a Objetivos, </a:t>
            </a:r>
            <a:r>
              <a:rPr lang="es-MX" dirty="0" err="1" smtClean="0"/>
              <a:t>Scriven</a:t>
            </a:r>
            <a:r>
              <a:rPr lang="es-MX" dirty="0" smtClean="0"/>
              <a:t> (1967)</a:t>
            </a:r>
          </a:p>
          <a:p>
            <a:pPr marL="880110" lvl="1" indent="-514350">
              <a:buNone/>
            </a:pPr>
            <a:endParaRPr lang="es-MX" dirty="0" smtClean="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624078" indent="-514350">
              <a:buFont typeface="+mj-lt"/>
              <a:buAutoNum type="alphaLcParenR"/>
            </a:pPr>
            <a:r>
              <a:rPr lang="es-MX" dirty="0" smtClean="0"/>
              <a:t>Subjetivistas</a:t>
            </a:r>
          </a:p>
          <a:p>
            <a:pPr marL="880110" lvl="1" indent="-514350">
              <a:buFont typeface="+mj-lt"/>
              <a:buAutoNum type="arabicPeriod"/>
            </a:pPr>
            <a:r>
              <a:rPr lang="es-MX" dirty="0" smtClean="0"/>
              <a:t>Evaluación </a:t>
            </a:r>
            <a:r>
              <a:rPr lang="es-MX" dirty="0" err="1" smtClean="0"/>
              <a:t>respondente</a:t>
            </a:r>
            <a:r>
              <a:rPr lang="es-MX" dirty="0" smtClean="0"/>
              <a:t>, </a:t>
            </a:r>
            <a:r>
              <a:rPr lang="es-MX" dirty="0" err="1" smtClean="0"/>
              <a:t>Stake</a:t>
            </a:r>
            <a:endParaRPr lang="es-MX" dirty="0" smtClean="0"/>
          </a:p>
          <a:p>
            <a:pPr marL="880110" lvl="1" indent="-514350">
              <a:buFont typeface="+mj-lt"/>
              <a:buAutoNum type="arabicPeriod"/>
            </a:pPr>
            <a:r>
              <a:rPr lang="es-MX" dirty="0" smtClean="0"/>
              <a:t>Evaluación iluminativa, </a:t>
            </a:r>
            <a:r>
              <a:rPr lang="es-MX" dirty="0" err="1" smtClean="0"/>
              <a:t>Parlett</a:t>
            </a:r>
            <a:r>
              <a:rPr lang="es-MX" dirty="0" smtClean="0"/>
              <a:t> y Hamilton</a:t>
            </a:r>
          </a:p>
          <a:p>
            <a:pPr marL="880110" lvl="1" indent="-514350">
              <a:buFont typeface="+mj-lt"/>
              <a:buAutoNum type="arabicPeriod"/>
            </a:pPr>
            <a:r>
              <a:rPr lang="es-MX" dirty="0" smtClean="0"/>
              <a:t>Evaluación Democrática, McDonald</a:t>
            </a:r>
          </a:p>
          <a:p>
            <a:pPr marL="880110" lvl="1" indent="-514350">
              <a:buNone/>
            </a:pPr>
            <a:endParaRPr lang="es-MX" dirty="0" smtClean="0"/>
          </a:p>
          <a:p>
            <a:pPr marL="624078" indent="-514350">
              <a:buFont typeface="+mj-lt"/>
              <a:buAutoNum type="alphaLcParenR"/>
            </a:pPr>
            <a:r>
              <a:rPr lang="es-MX" dirty="0" smtClean="0"/>
              <a:t>Críticos</a:t>
            </a:r>
            <a:endParaRPr lang="en-US" dirty="0" smtClean="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ES" dirty="0" smtClean="0"/>
              <a:t>“¿Qué es evaluación?</a:t>
            </a:r>
          </a:p>
          <a:p>
            <a:pPr algn="just"/>
            <a:r>
              <a:rPr lang="es-ES" b="1" dirty="0" smtClean="0"/>
              <a:t>Tyler, R. (1967)</a:t>
            </a:r>
            <a:r>
              <a:rPr lang="es-ES" dirty="0" smtClean="0"/>
              <a:t>, supone comparar objetivos con resultados</a:t>
            </a:r>
          </a:p>
          <a:p>
            <a:pPr algn="just"/>
            <a:r>
              <a:rPr lang="es-ES" b="1" dirty="0" err="1" smtClean="0"/>
              <a:t>Scriven</a:t>
            </a:r>
            <a:r>
              <a:rPr lang="es-ES" b="1" dirty="0" smtClean="0"/>
              <a:t> (1973), </a:t>
            </a:r>
            <a:r>
              <a:rPr lang="es-ES" b="1" dirty="0" err="1" smtClean="0"/>
              <a:t>Skate</a:t>
            </a:r>
            <a:r>
              <a:rPr lang="es-ES" b="1" dirty="0" smtClean="0"/>
              <a:t> (1975) y </a:t>
            </a:r>
            <a:r>
              <a:rPr lang="es-ES" b="1" dirty="0" err="1" smtClean="0"/>
              <a:t>Colás</a:t>
            </a:r>
            <a:r>
              <a:rPr lang="es-ES" b="1" dirty="0" smtClean="0"/>
              <a:t>, P. (1999)</a:t>
            </a:r>
            <a:r>
              <a:rPr lang="es-ES" dirty="0" smtClean="0"/>
              <a:t>, una forma de obtener información para la toma de decisiones</a:t>
            </a:r>
          </a:p>
          <a:p>
            <a:pPr algn="just"/>
            <a:r>
              <a:rPr lang="es-ES" b="1" dirty="0" err="1" smtClean="0"/>
              <a:t>Gairín</a:t>
            </a:r>
            <a:r>
              <a:rPr lang="es-ES" b="1" dirty="0" smtClean="0"/>
              <a:t> (1996) </a:t>
            </a:r>
            <a:r>
              <a:rPr lang="es-ES" dirty="0" smtClean="0"/>
              <a:t>“un proceso reflexivo, sistemático y riguroso de indagación para la toma de decisiones sobre la realidad, que atiende a su contexto, considera global y cualitativamente las situaciones que definen, considera tanto lo explícito como lo implícito, así como los efectos secundarios, y se rige por principios de utilidad, participación y ética”</a:t>
            </a:r>
            <a:endParaRPr lang="en-US" dirty="0"/>
          </a:p>
        </p:txBody>
      </p:sp>
      <p:sp>
        <p:nvSpPr>
          <p:cNvPr id="3" name="2 Título"/>
          <p:cNvSpPr>
            <a:spLocks noGrp="1"/>
          </p:cNvSpPr>
          <p:nvPr>
            <p:ph type="title"/>
          </p:nvPr>
        </p:nvSpPr>
        <p:spPr/>
        <p:txBody>
          <a:bodyPr/>
          <a:lstStyle/>
          <a:p>
            <a:r>
              <a:rPr lang="es-MX" dirty="0" smtClean="0"/>
              <a:t>EVALUACIÓN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marL="624078" indent="-514350" algn="just">
              <a:buFont typeface="+mj-lt"/>
              <a:buAutoNum type="alphaLcParenR"/>
            </a:pPr>
            <a:r>
              <a:rPr lang="es-ES" dirty="0" smtClean="0"/>
              <a:t>superficial, en la que se observa un marcado interés en la recopilación de datos, considerando a la evaluación como sinónimo de medición, reflejándose una tendencia técnica más que de procesos.</a:t>
            </a:r>
          </a:p>
          <a:p>
            <a:pPr marL="624078" indent="-514350" algn="just">
              <a:buFont typeface="+mj-lt"/>
              <a:buAutoNum type="alphaLcParenR"/>
            </a:pPr>
            <a:r>
              <a:rPr lang="es-ES" dirty="0" smtClean="0"/>
              <a:t>La segunda línea de análisis se refiere a la toma de decisiones. </a:t>
            </a:r>
          </a:p>
          <a:p>
            <a:pPr marL="624078" indent="-514350" algn="just">
              <a:buFont typeface="+mj-lt"/>
              <a:buAutoNum type="alphaLcParenR"/>
            </a:pPr>
            <a:r>
              <a:rPr lang="es-ES" dirty="0" smtClean="0"/>
              <a:t>La tercera, se refiere a los cambios políticos y éticos en los sujetos implicados en la evaluación del programa, con el fin de hacer posible la toma de conciencia para la transformación de la realidad.</a:t>
            </a:r>
            <a:endParaRPr lang="en-US" dirty="0"/>
          </a:p>
        </p:txBody>
      </p:sp>
      <p:sp>
        <p:nvSpPr>
          <p:cNvPr id="3" name="2 Título"/>
          <p:cNvSpPr>
            <a:spLocks noGrp="1"/>
          </p:cNvSpPr>
          <p:nvPr>
            <p:ph type="title"/>
          </p:nvPr>
        </p:nvSpPr>
        <p:spPr/>
        <p:txBody>
          <a:bodyPr>
            <a:normAutofit fontScale="90000"/>
          </a:bodyPr>
          <a:lstStyle/>
          <a:p>
            <a:r>
              <a:rPr lang="es-ES" dirty="0" err="1" smtClean="0"/>
              <a:t>Colás</a:t>
            </a:r>
            <a:r>
              <a:rPr lang="es-ES" dirty="0" smtClean="0"/>
              <a:t>, P. (1999) líneas de análisis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smtClean="0"/>
              <a:t>Se entiende el proceso contextualizado de aplicar procedimientos científicos, para recabar, analizar e interpretar información fiable y válida que oriente a la toma de decisiones. El objeto de la evaluación es emitir un juicio sobre la bondad de un programa para ayudar a una toma de decisión y servir a una función política, Mateo, Juan (1991).</a:t>
            </a:r>
            <a:endParaRPr lang="en-US" dirty="0"/>
          </a:p>
        </p:txBody>
      </p:sp>
      <p:sp>
        <p:nvSpPr>
          <p:cNvPr id="3" name="2 Título"/>
          <p:cNvSpPr>
            <a:spLocks noGrp="1"/>
          </p:cNvSpPr>
          <p:nvPr>
            <p:ph type="title"/>
          </p:nvPr>
        </p:nvSpPr>
        <p:spPr/>
        <p:txBody>
          <a:bodyPr/>
          <a:lstStyle/>
          <a:p>
            <a:r>
              <a:rPr lang="es-MX" dirty="0" smtClean="0"/>
              <a:t>Evaluación de programas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smtClean="0"/>
              <a:t>A partir de los años cuarenta, ya desde entonces, la evaluación de programas tiene una marcada importancia.</a:t>
            </a:r>
          </a:p>
          <a:p>
            <a:pPr algn="just"/>
            <a:r>
              <a:rPr lang="es-MX" dirty="0" smtClean="0"/>
              <a:t>Se presenta un mayor auge los modelos de evaluación, con enfoque positivista, los cuales son utilizados para verificar el cumplimiento o logro de los objetivos establecidos.</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En los años setenta se da una marcada influencia en la elaboración de programas de los enfoques teórico-metodológico, basados </a:t>
            </a:r>
            <a:r>
              <a:rPr lang="es-MX" smtClean="0"/>
              <a:t>en el </a:t>
            </a:r>
            <a:r>
              <a:rPr lang="es-MX" dirty="0" smtClean="0"/>
              <a:t>paradigma etnográfico-cualitativo, su objetivo es obtener información en el proceso del programa. </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smtClean="0"/>
              <a:t>A partir de la década de los ochenta la tendencia predominante es el desarrollo de modelos de evaluación basados en enfoque socio crítico de corte cualitativo, que supone una diversificación, tanto desde el punto de vista estructural, como conceptual.</a:t>
            </a:r>
          </a:p>
          <a:p>
            <a:pPr algn="just"/>
            <a:r>
              <a:rPr lang="es-MX" dirty="0" smtClean="0"/>
              <a:t>La evaluación pasa de ser una actividad técnica, cuyo cometido es “rendir cuentas” a adoptar un compromiso o una posición política, </a:t>
            </a:r>
            <a:r>
              <a:rPr lang="es-MX" dirty="0" err="1" smtClean="0"/>
              <a:t>Colás</a:t>
            </a:r>
            <a:r>
              <a:rPr lang="es-MX" dirty="0" smtClean="0"/>
              <a:t> B.P. (2000).</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En la década de los noventa, se consolida el interés político por actividades evaluativas en diversos ámbitos y contextos: educativo,  social, institucional, etc., traduciéndose en la creación de centros, instituciones y asociaciones, orientadas a formar y profesionalizar las prácticas evaluativas. </a:t>
            </a:r>
          </a:p>
        </p:txBody>
      </p:sp>
      <p:sp>
        <p:nvSpPr>
          <p:cNvPr id="3" name="2 Título"/>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En México se crean organismos gubernamentales cuyo propósito es evaluar las políticas sociales para medir los resultados de las acciones realizadas, a partir del análisis del costo-beneficio.</a:t>
            </a:r>
            <a:endParaRPr lang="en-US" dirty="0"/>
          </a:p>
        </p:txBody>
      </p:sp>
      <p:sp>
        <p:nvSpPr>
          <p:cNvPr id="3" name="2 Título"/>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725</Words>
  <Application>Microsoft Office PowerPoint</Application>
  <PresentationFormat>Presentación en pantalla (4:3)</PresentationFormat>
  <Paragraphs>49</Paragraphs>
  <Slides>13</Slides>
  <Notes>13</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Concurrencia</vt:lpstr>
      <vt:lpstr>Diapositiva 1</vt:lpstr>
      <vt:lpstr>EVALUACIÓN</vt:lpstr>
      <vt:lpstr>Colás, P. (1999) líneas de análisis </vt:lpstr>
      <vt:lpstr>Evaluación de programas</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usuario1</dc:creator>
  <cp:lastModifiedBy>One</cp:lastModifiedBy>
  <cp:revision>5</cp:revision>
  <dcterms:created xsi:type="dcterms:W3CDTF">2011-02-26T05:20:33Z</dcterms:created>
  <dcterms:modified xsi:type="dcterms:W3CDTF">2011-04-24T22:23:54Z</dcterms:modified>
</cp:coreProperties>
</file>